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67" r:id="rId7"/>
    <p:sldId id="269" r:id="rId8"/>
    <p:sldId id="262" r:id="rId9"/>
    <p:sldId id="263" r:id="rId10"/>
    <p:sldId id="259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F0CB6-6071-44BA-B43A-27D83CAB7F27}" type="datetimeFigureOut">
              <a:rPr lang="en-US" smtClean="0"/>
              <a:pPr/>
              <a:t>2/11/2011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FCBAF-EED3-4C05-9CD6-C938DA9B49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1"/>
            <a:ext cx="7772400" cy="2285999"/>
          </a:xfrm>
        </p:spPr>
        <p:txBody>
          <a:bodyPr/>
          <a:lstStyle/>
          <a:p>
            <a:r>
              <a:rPr lang="en-US" dirty="0" smtClean="0"/>
              <a:t>Section 3-3: Parallel lines and the Triangle Angle-Sum Theorem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2362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Goal </a:t>
            </a:r>
            <a:r>
              <a:rPr lang="en-US" dirty="0">
                <a:solidFill>
                  <a:srgbClr val="FF0000"/>
                </a:solidFill>
              </a:rPr>
              <a:t>2.03  Apply properties, definitions, and theorems of two-dimensional figures to solve problems and write proofs:  a) Triangles.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       Page 134</a:t>
            </a:r>
            <a:r>
              <a:rPr lang="en-US" sz="4800" dirty="0" smtClean="0"/>
              <a:t>: 1 – 5</a:t>
            </a:r>
          </a:p>
          <a:p>
            <a:pPr>
              <a:buNone/>
            </a:pPr>
            <a:r>
              <a:rPr lang="en-US" sz="4800" b="1" dirty="0" smtClean="0">
                <a:solidFill>
                  <a:srgbClr val="FF0000"/>
                </a:solidFill>
              </a:rPr>
              <a:t>              Assessment</a:t>
            </a:r>
          </a:p>
          <a:p>
            <a:pPr>
              <a:buNone/>
            </a:pPr>
            <a:r>
              <a:rPr lang="en-US" sz="48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smtClean="0"/>
              <a:t>Checkpoint Quiz 1</a:t>
            </a:r>
            <a:r>
              <a:rPr lang="en-US" sz="4000" dirty="0" smtClean="0"/>
              <a:t>: p 139 ( 1 – 10 all)</a:t>
            </a:r>
            <a:endParaRPr lang="en-US" sz="4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4800" b="1" dirty="0" smtClean="0">
                <a:solidFill>
                  <a:srgbClr val="FF0000"/>
                </a:solidFill>
              </a:rPr>
              <a:t>     </a:t>
            </a:r>
            <a:endParaRPr lang="en-US" sz="4800" dirty="0" smtClean="0"/>
          </a:p>
          <a:p>
            <a:pPr>
              <a:buNone/>
            </a:pPr>
            <a:endParaRPr lang="en-US" sz="4800" dirty="0" smtClean="0"/>
          </a:p>
          <a:p>
            <a:pPr>
              <a:buNone/>
            </a:pPr>
            <a:endParaRPr lang="en-US" sz="4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p. 135</a:t>
            </a:r>
            <a:r>
              <a:rPr lang="en-US" sz="4400" dirty="0" smtClean="0"/>
              <a:t>:  # 6 – 11</a:t>
            </a:r>
          </a:p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p. 136</a:t>
            </a:r>
            <a:r>
              <a:rPr lang="en-US" sz="4400" dirty="0" smtClean="0"/>
              <a:t>: # 29 – 36</a:t>
            </a:r>
          </a:p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Worksheet</a:t>
            </a:r>
            <a:r>
              <a:rPr lang="en-US" sz="4400" dirty="0" smtClean="0"/>
              <a:t>: Properties of Parallel Lines</a:t>
            </a:r>
            <a:endParaRPr 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/>
              <a:t>Complete Standardized Test Prep, p 129: # 51 – 53</a:t>
            </a:r>
          </a:p>
          <a:p>
            <a:pPr>
              <a:buNone/>
            </a:pPr>
            <a:endParaRPr lang="en-US" sz="4800" dirty="0"/>
          </a:p>
          <a:p>
            <a:pPr>
              <a:buNone/>
            </a:pPr>
            <a:r>
              <a:rPr lang="en-US" sz="4800" u="sng" dirty="0" smtClean="0"/>
              <a:t>Go over HW</a:t>
            </a:r>
            <a:r>
              <a:rPr lang="en-US" sz="4800" dirty="0" smtClean="0"/>
              <a:t>:  Practice 3-2</a:t>
            </a:r>
          </a:p>
          <a:p>
            <a:pPr>
              <a:buNone/>
            </a:pPr>
            <a:r>
              <a:rPr lang="en-US" sz="4800" dirty="0"/>
              <a:t> </a:t>
            </a:r>
            <a:r>
              <a:rPr lang="en-US" sz="4800" dirty="0" smtClean="0"/>
              <a:t>    Mixed Review p 129 (56 – 62)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AutoNum type="arabicPeriod"/>
            </a:pPr>
            <a:endParaRPr lang="en-US" dirty="0" smtClean="0"/>
          </a:p>
          <a:p>
            <a:pPr marL="514350" lvl="0" indent="-514350"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are triangles classified by their parts</a:t>
            </a:r>
            <a:r>
              <a:rPr lang="en-US" dirty="0" smtClean="0"/>
              <a:t>?</a:t>
            </a:r>
          </a:p>
          <a:p>
            <a:pPr marL="514350" lvl="0" indent="-514350"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2.   How </a:t>
            </a:r>
            <a:r>
              <a:rPr lang="en-US" dirty="0"/>
              <a:t>in the Triangle Angle-Sum Theorem applied?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8915400" cy="5943600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 lvl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triangle</a:t>
            </a:r>
            <a:r>
              <a:rPr lang="en-US" dirty="0"/>
              <a:t>:  the figure formed by joining </a:t>
            </a:r>
            <a:r>
              <a:rPr lang="en-US" dirty="0" smtClean="0"/>
              <a:t>three </a:t>
            </a:r>
          </a:p>
          <a:p>
            <a:pPr lvl="0">
              <a:buNone/>
            </a:pPr>
            <a:r>
              <a:rPr lang="en-US" dirty="0" err="1" smtClean="0"/>
              <a:t>noncollinear</a:t>
            </a:r>
            <a:r>
              <a:rPr lang="en-US" dirty="0" smtClean="0"/>
              <a:t> </a:t>
            </a:r>
            <a:r>
              <a:rPr lang="en-US" dirty="0"/>
              <a:t>points.  Each of the three points </a:t>
            </a:r>
          </a:p>
          <a:p>
            <a:pPr>
              <a:buNone/>
            </a:pPr>
            <a:r>
              <a:rPr lang="en-US" dirty="0"/>
              <a:t>is a </a:t>
            </a:r>
            <a:r>
              <a:rPr lang="en-US" u="sng" dirty="0">
                <a:solidFill>
                  <a:srgbClr val="7030A0"/>
                </a:solidFill>
              </a:rPr>
              <a:t>vertex</a:t>
            </a:r>
            <a:r>
              <a:rPr lang="en-US" dirty="0"/>
              <a:t> of the triangle.  The segments are </a:t>
            </a:r>
            <a:r>
              <a:rPr lang="en-US" dirty="0" smtClean="0"/>
              <a:t>the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u="sng" dirty="0" smtClean="0">
                <a:solidFill>
                  <a:srgbClr val="7030A0"/>
                </a:solidFill>
              </a:rPr>
              <a:t>sides</a:t>
            </a:r>
            <a:r>
              <a:rPr lang="en-US" dirty="0" smtClean="0"/>
              <a:t> </a:t>
            </a:r>
            <a:r>
              <a:rPr lang="en-US" dirty="0"/>
              <a:t>of the triangle.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b="1" dirty="0">
                <a:solidFill>
                  <a:srgbClr val="002060"/>
                </a:solidFill>
              </a:rPr>
              <a:t>scalene triangle</a:t>
            </a:r>
            <a:r>
              <a:rPr lang="en-US" dirty="0"/>
              <a:t>:  a triangle with no sides </a:t>
            </a:r>
            <a:r>
              <a:rPr lang="en-US" dirty="0" smtClean="0"/>
              <a:t>congruent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en-US" b="1" dirty="0">
                <a:solidFill>
                  <a:srgbClr val="002060"/>
                </a:solidFill>
              </a:rPr>
              <a:t>isosceles triangle</a:t>
            </a:r>
            <a:r>
              <a:rPr lang="en-US" dirty="0"/>
              <a:t>:  a triangle with at least two sides </a:t>
            </a:r>
            <a:r>
              <a:rPr lang="en-US" dirty="0" smtClean="0"/>
              <a:t>congruent</a:t>
            </a:r>
          </a:p>
          <a:p>
            <a:pPr lvl="0">
              <a:buNone/>
            </a:pPr>
            <a:endParaRPr lang="en-US" dirty="0"/>
          </a:p>
          <a:p>
            <a:pPr lvl="0"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The </a:t>
            </a:r>
            <a:r>
              <a:rPr lang="en-US" dirty="0"/>
              <a:t>congruent sides are called legs and the third side is a base.  The angles formed by a base and a leg are called base angles.  The angle formed by the legs is the vertex angle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equilateral </a:t>
            </a:r>
            <a:r>
              <a:rPr lang="en-US" b="1" dirty="0">
                <a:solidFill>
                  <a:srgbClr val="002060"/>
                </a:solidFill>
              </a:rPr>
              <a:t>triangle</a:t>
            </a:r>
            <a:r>
              <a:rPr lang="en-US" dirty="0"/>
              <a:t>:  a triangle with all sides congruent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4267200" y="1143000"/>
            <a:ext cx="1600200" cy="1371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/>
          <a:lstStyle/>
          <a:p>
            <a:pPr>
              <a:buNone/>
            </a:pPr>
            <a:r>
              <a:rPr lang="en-US" b="1" dirty="0">
                <a:solidFill>
                  <a:srgbClr val="002060"/>
                </a:solidFill>
              </a:rPr>
              <a:t>acute triangle</a:t>
            </a:r>
            <a:r>
              <a:rPr lang="en-US" dirty="0"/>
              <a:t>:  a triangle with three acute </a:t>
            </a:r>
            <a:r>
              <a:rPr lang="en-US" dirty="0" smtClean="0"/>
              <a:t>angles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obtuse </a:t>
            </a:r>
            <a:r>
              <a:rPr lang="en-US" b="1" dirty="0">
                <a:solidFill>
                  <a:srgbClr val="002060"/>
                </a:solidFill>
              </a:rPr>
              <a:t>triangle</a:t>
            </a:r>
            <a:r>
              <a:rPr lang="en-US" dirty="0"/>
              <a:t>:  a triangle with one obtuse angle</a:t>
            </a:r>
          </a:p>
          <a:p>
            <a:pPr lvl="0">
              <a:buNone/>
            </a:pPr>
            <a:r>
              <a:rPr lang="en-US" b="1" dirty="0">
                <a:solidFill>
                  <a:srgbClr val="002060"/>
                </a:solidFill>
              </a:rPr>
              <a:t>right triangle</a:t>
            </a:r>
            <a:r>
              <a:rPr lang="en-US" dirty="0"/>
              <a:t>:  a triangle with one right angle</a:t>
            </a:r>
          </a:p>
          <a:p>
            <a:pPr>
              <a:buNone/>
            </a:pPr>
            <a:r>
              <a:rPr lang="en-US" dirty="0"/>
              <a:t>The legs form the right angle.  The side opposite the right angle is the hypotenuse.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>
            <a:off x="3581400" y="4724400"/>
            <a:ext cx="1600200" cy="15240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equiangular </a:t>
            </a:r>
            <a:r>
              <a:rPr lang="en-US" b="1" dirty="0">
                <a:solidFill>
                  <a:srgbClr val="002060"/>
                </a:solidFill>
              </a:rPr>
              <a:t>triangle</a:t>
            </a:r>
            <a:r>
              <a:rPr lang="en-US" dirty="0"/>
              <a:t>:  a triangle with all angles </a:t>
            </a:r>
            <a:r>
              <a:rPr lang="en-US" dirty="0" smtClean="0"/>
              <a:t>congruent</a:t>
            </a:r>
          </a:p>
          <a:p>
            <a:pPr lvl="0">
              <a:buNone/>
            </a:pPr>
            <a:endParaRPr lang="en-US" dirty="0"/>
          </a:p>
          <a:p>
            <a:pPr lvl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auxiliary </a:t>
            </a:r>
            <a:r>
              <a:rPr lang="en-US" b="1" dirty="0">
                <a:solidFill>
                  <a:srgbClr val="002060"/>
                </a:solidFill>
              </a:rPr>
              <a:t>line</a:t>
            </a:r>
            <a:r>
              <a:rPr lang="en-US" dirty="0"/>
              <a:t>:  a line (or ray or segment) added to a diagram to help in a proof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Triangle Angle-Sum Theorem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800" dirty="0"/>
              <a:t>The sum of the measures of the angles of a </a:t>
            </a:r>
            <a:r>
              <a:rPr lang="en-US" sz="4800" dirty="0" smtClean="0"/>
              <a:t>triangle </a:t>
            </a:r>
            <a:r>
              <a:rPr lang="en-US" sz="4800" dirty="0"/>
              <a:t>is </a:t>
            </a:r>
            <a:r>
              <a:rPr lang="en-US" sz="4800" dirty="0" smtClean="0"/>
              <a:t>180.</a:t>
            </a:r>
          </a:p>
          <a:p>
            <a:pPr>
              <a:buNone/>
            </a:pPr>
            <a:r>
              <a:rPr lang="en-US" sz="3600" dirty="0" smtClean="0"/>
              <a:t>m   A + m   B + m   C = 180            c</a:t>
            </a:r>
          </a:p>
          <a:p>
            <a:pPr>
              <a:buNone/>
            </a:pPr>
            <a:endParaRPr lang="en-US" sz="3600" dirty="0"/>
          </a:p>
          <a:p>
            <a:pPr>
              <a:buNone/>
            </a:pPr>
            <a:r>
              <a:rPr lang="en-US" sz="3600" dirty="0" smtClean="0"/>
              <a:t>					    </a:t>
            </a:r>
          </a:p>
          <a:p>
            <a:pPr>
              <a:buNone/>
            </a:pPr>
            <a:r>
              <a:rPr lang="en-US" sz="3600" dirty="0"/>
              <a:t>	</a:t>
            </a:r>
            <a:r>
              <a:rPr lang="en-US" sz="3600" dirty="0" smtClean="0"/>
              <a:t>				    A                                B</a:t>
            </a:r>
            <a:endParaRPr lang="en-US" sz="3600" dirty="0"/>
          </a:p>
        </p:txBody>
      </p:sp>
      <p:sp>
        <p:nvSpPr>
          <p:cNvPr id="4" name="Isosceles Triangle 3"/>
          <p:cNvSpPr/>
          <p:nvPr/>
        </p:nvSpPr>
        <p:spPr>
          <a:xfrm>
            <a:off x="4800600" y="3810000"/>
            <a:ext cx="3352800" cy="1219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Together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Group Practice</a:t>
            </a:r>
          </a:p>
          <a:p>
            <a:pPr>
              <a:buNone/>
            </a:pPr>
            <a:r>
              <a:rPr lang="en-US" dirty="0" smtClean="0"/>
              <a:t>       With a partner:  </a:t>
            </a:r>
            <a:r>
              <a:rPr lang="en-US" dirty="0" smtClean="0">
                <a:solidFill>
                  <a:srgbClr val="FF0000"/>
                </a:solidFill>
              </a:rPr>
              <a:t>p 135</a:t>
            </a:r>
            <a:r>
              <a:rPr lang="en-US" dirty="0" smtClean="0"/>
              <a:t>:  # 12 – 23 all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349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Section 3-3: Parallel lines and the Triangle Angle-Sum Theorem</vt:lpstr>
      <vt:lpstr>Slide 2</vt:lpstr>
      <vt:lpstr>Essential Questions</vt:lpstr>
      <vt:lpstr>Slide 4</vt:lpstr>
      <vt:lpstr>Slide 5</vt:lpstr>
      <vt:lpstr>Slide 6</vt:lpstr>
      <vt:lpstr>Slide 7</vt:lpstr>
      <vt:lpstr>Triangle Angle-Sum Theorem</vt:lpstr>
      <vt:lpstr>Together</vt:lpstr>
      <vt:lpstr>Independent Practice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3-3: Parallel lines and the Triangle Angle-Sum Theorem</dc:title>
  <dc:creator>kimberly sharkey</dc:creator>
  <cp:lastModifiedBy>ksharkey</cp:lastModifiedBy>
  <cp:revision>14</cp:revision>
  <dcterms:created xsi:type="dcterms:W3CDTF">2010-02-18T18:08:32Z</dcterms:created>
  <dcterms:modified xsi:type="dcterms:W3CDTF">2011-02-11T20:08:38Z</dcterms:modified>
</cp:coreProperties>
</file>